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6" r:id="rId2"/>
    <p:sldId id="257" r:id="rId3"/>
    <p:sldId id="258" r:id="rId4"/>
    <p:sldId id="259" r:id="rId5"/>
    <p:sldId id="260" r:id="rId6"/>
    <p:sldId id="261" r:id="rId7"/>
  </p:sldIdLst>
  <p:sldSz cx="12192000" cy="6858000"/>
  <p:notesSz cx="6889750" cy="100218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2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1/5/2022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1135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1/5/2022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2617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1/5/2022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82913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hasCustomPrompt="1"/>
          </p:nvPr>
        </p:nvSpPr>
        <p:spPr/>
        <p:txBody>
          <a:bodyPr/>
          <a:lstStyle>
            <a:lvl1pPr>
              <a:defRPr/>
            </a:lvl1pPr>
          </a:lstStyle>
          <a:p>
            <a:r>
              <a:rPr lang="en-US" dirty="0" err="1"/>
              <a:t>Titolo</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130790" y="100031"/>
            <a:ext cx="2743200" cy="365125"/>
          </a:xfrm>
        </p:spPr>
        <p:txBody>
          <a:bodyPr/>
          <a:lstStyle/>
          <a:p>
            <a:r>
              <a:rPr lang="en-US" dirty="0" err="1"/>
              <a:t>Energia</a:t>
            </a:r>
            <a:r>
              <a:rPr lang="en-US" dirty="0"/>
              <a:t> </a:t>
            </a:r>
            <a:r>
              <a:rPr lang="en-US" dirty="0" err="1"/>
              <a:t>Rinnovabile</a:t>
            </a:r>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9796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1/5/2022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6931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1/5/2022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18587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1/5/2022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189875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1/5/2022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53387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1/5/2022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‹N›</a:t>
            </a:fld>
            <a:endParaRPr lang="en-US"/>
          </a:p>
        </p:txBody>
      </p:sp>
    </p:spTree>
    <p:extLst>
      <p:ext uri="{BB962C8B-B14F-4D97-AF65-F5344CB8AC3E}">
        <p14:creationId xmlns:p14="http://schemas.microsoft.com/office/powerpoint/2010/main" val="366429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1/5/2022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02847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1/5/2022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‹N›</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5326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1/5/2022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‹N›</a:t>
            </a:fld>
            <a:endParaRPr lang="en-US"/>
          </a:p>
        </p:txBody>
      </p:sp>
    </p:spTree>
    <p:extLst>
      <p:ext uri="{BB962C8B-B14F-4D97-AF65-F5344CB8AC3E}">
        <p14:creationId xmlns:p14="http://schemas.microsoft.com/office/powerpoint/2010/main" val="104295651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91" r:id="rId7"/>
    <p:sldLayoutId id="2147483790" r:id="rId8"/>
    <p:sldLayoutId id="2147483789" r:id="rId9"/>
    <p:sldLayoutId id="2147483788" r:id="rId10"/>
    <p:sldLayoutId id="214748378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3" name="Picture 2" descr="Lampadina su erba verde">
            <a:extLst>
              <a:ext uri="{FF2B5EF4-FFF2-40B4-BE49-F238E27FC236}">
                <a16:creationId xmlns:a16="http://schemas.microsoft.com/office/drawing/2014/main" id="{A8785EB3-0DD9-4766-B6D2-B2ABAA2CFAB4}"/>
              </a:ext>
            </a:extLst>
          </p:cNvPr>
          <p:cNvPicPr>
            <a:picLocks noChangeAspect="1"/>
          </p:cNvPicPr>
          <p:nvPr/>
        </p:nvPicPr>
        <p:blipFill rotWithShape="1">
          <a:blip r:embed="rId2">
            <a:alphaModFix amt="40000"/>
          </a:blip>
          <a:srcRect t="3261" r="-1" b="12447"/>
          <a:stretch/>
        </p:blipFill>
        <p:spPr>
          <a:xfrm>
            <a:off x="20" y="10"/>
            <a:ext cx="12188932" cy="6857990"/>
          </a:xfrm>
          <a:prstGeom prst="rect">
            <a:avLst/>
          </a:prstGeom>
        </p:spPr>
      </p:pic>
      <p:sp>
        <p:nvSpPr>
          <p:cNvPr id="2" name="Titolo 1">
            <a:extLst>
              <a:ext uri="{FF2B5EF4-FFF2-40B4-BE49-F238E27FC236}">
                <a16:creationId xmlns:a16="http://schemas.microsoft.com/office/drawing/2014/main" id="{93536211-BF80-4D9A-B147-53CB5475585B}"/>
              </a:ext>
            </a:extLst>
          </p:cNvPr>
          <p:cNvSpPr>
            <a:spLocks noGrp="1"/>
          </p:cNvSpPr>
          <p:nvPr>
            <p:ph type="ctrTitle"/>
          </p:nvPr>
        </p:nvSpPr>
        <p:spPr>
          <a:xfrm>
            <a:off x="1549238" y="1145080"/>
            <a:ext cx="9090476" cy="2179601"/>
          </a:xfrm>
        </p:spPr>
        <p:txBody>
          <a:bodyPr anchor="b">
            <a:normAutofit/>
          </a:bodyPr>
          <a:lstStyle/>
          <a:p>
            <a:pPr algn="ctr"/>
            <a:r>
              <a:rPr lang="it-IT" dirty="0">
                <a:solidFill>
                  <a:srgbClr val="FFFFFF"/>
                </a:solidFill>
              </a:rPr>
              <a:t>I sistemi di energia sostenibile</a:t>
            </a:r>
          </a:p>
        </p:txBody>
      </p:sp>
      <p:sp>
        <p:nvSpPr>
          <p:cNvPr id="5" name="Sottotitolo 4">
            <a:extLst>
              <a:ext uri="{FF2B5EF4-FFF2-40B4-BE49-F238E27FC236}">
                <a16:creationId xmlns:a16="http://schemas.microsoft.com/office/drawing/2014/main" id="{4281EA1C-D686-4695-9E7D-A6B82F1C37AE}"/>
              </a:ext>
            </a:extLst>
          </p:cNvPr>
          <p:cNvSpPr>
            <a:spLocks noGrp="1"/>
          </p:cNvSpPr>
          <p:nvPr>
            <p:ph type="subTitle" idx="1"/>
          </p:nvPr>
        </p:nvSpPr>
        <p:spPr>
          <a:xfrm>
            <a:off x="2999029" y="3774105"/>
            <a:ext cx="6190895" cy="1633040"/>
          </a:xfrm>
        </p:spPr>
        <p:txBody>
          <a:bodyPr anchor="t">
            <a:normAutofit/>
          </a:bodyPr>
          <a:lstStyle/>
          <a:p>
            <a:pPr algn="ctr"/>
            <a:r>
              <a:rPr lang="it-IT" dirty="0">
                <a:solidFill>
                  <a:srgbClr val="FFFFFF"/>
                </a:solidFill>
                <a:latin typeface="Arial" panose="020B0604020202020204" pitchFamily="34" charset="0"/>
                <a:cs typeface="Arial" panose="020B0604020202020204" pitchFamily="34" charset="0"/>
              </a:rPr>
              <a:t>Emanuele Carlini, Alessio Sacco, Agostino Pastorino, Andrea </a:t>
            </a:r>
            <a:r>
              <a:rPr lang="it-IT" dirty="0" err="1">
                <a:solidFill>
                  <a:srgbClr val="FFFFFF"/>
                </a:solidFill>
                <a:latin typeface="Arial" panose="020B0604020202020204" pitchFamily="34" charset="0"/>
                <a:cs typeface="Arial" panose="020B0604020202020204" pitchFamily="34" charset="0"/>
              </a:rPr>
              <a:t>Valtellini</a:t>
            </a:r>
            <a:r>
              <a:rPr lang="it-IT" dirty="0">
                <a:solidFill>
                  <a:srgbClr val="FFFFFF"/>
                </a:solidFill>
                <a:latin typeface="Arial" panose="020B0604020202020204" pitchFamily="34" charset="0"/>
                <a:cs typeface="Arial" panose="020B0604020202020204" pitchFamily="34" charset="0"/>
              </a:rPr>
              <a:t>, Mattia Ronzani.</a:t>
            </a:r>
          </a:p>
        </p:txBody>
      </p:sp>
      <p:sp>
        <p:nvSpPr>
          <p:cNvPr id="12" name="Freeform: Shape 11">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2" name="Freeform: Shape 21">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5" name="Freeform: Shape 24">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5813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EDE01B-F86D-4F4D-A9C5-75D34467457C}"/>
              </a:ext>
            </a:extLst>
          </p:cNvPr>
          <p:cNvSpPr>
            <a:spLocks noGrp="1"/>
          </p:cNvSpPr>
          <p:nvPr>
            <p:ph type="title"/>
          </p:nvPr>
        </p:nvSpPr>
        <p:spPr/>
        <p:txBody>
          <a:bodyPr/>
          <a:lstStyle/>
          <a:p>
            <a:r>
              <a:rPr lang="it-IT" dirty="0"/>
              <a:t>Energia Rinnovabile &amp; non Rinnovabile</a:t>
            </a:r>
          </a:p>
        </p:txBody>
      </p:sp>
      <p:sp>
        <p:nvSpPr>
          <p:cNvPr id="3" name="Segnaposto contenuto 2">
            <a:extLst>
              <a:ext uri="{FF2B5EF4-FFF2-40B4-BE49-F238E27FC236}">
                <a16:creationId xmlns:a16="http://schemas.microsoft.com/office/drawing/2014/main" id="{ADBAD348-DE8C-486A-BB4E-4FFE7C417FA3}"/>
              </a:ext>
            </a:extLst>
          </p:cNvPr>
          <p:cNvSpPr>
            <a:spLocks noGrp="1"/>
          </p:cNvSpPr>
          <p:nvPr>
            <p:ph idx="1"/>
          </p:nvPr>
        </p:nvSpPr>
        <p:spPr/>
        <p:txBody>
          <a:bodyPr/>
          <a:lstStyle/>
          <a:p>
            <a:r>
              <a:rPr lang="it-IT" b="1" dirty="0">
                <a:latin typeface="arial" panose="020B0604020202020204" pitchFamily="34" charset="0"/>
              </a:rPr>
              <a:t>Energia rinnovabile: </a:t>
            </a:r>
            <a:r>
              <a:rPr lang="it-IT" dirty="0">
                <a:latin typeface="arial" panose="020B0604020202020204" pitchFamily="34" charset="0"/>
              </a:rPr>
              <a:t>è quel tipo di energia prodotta da fonti di energia che non sono esauribili, cioè che si rigenerano, come ad esempio l'energia solare, idraulica, eolica e geotermica.</a:t>
            </a:r>
          </a:p>
          <a:p>
            <a:r>
              <a:rPr lang="it-IT" b="1" dirty="0">
                <a:latin typeface="arial" panose="020B0604020202020204" pitchFamily="34" charset="0"/>
              </a:rPr>
              <a:t>Energia non rinnovabili: </a:t>
            </a:r>
            <a:r>
              <a:rPr lang="it-IT" dirty="0">
                <a:latin typeface="Arial" panose="020B0604020202020204" pitchFamily="34" charset="0"/>
                <a:cs typeface="Arial" panose="020B0604020202020204" pitchFamily="34" charset="0"/>
              </a:rPr>
              <a:t>Sono dette risorse non rinnovabili quelle fonti di energia che, in seguito a un loro utilizzo, non possono essere sostituite in un tempo utile da permettere alla natura di far fronte al loro consumo da parte dell’uomo. Si tratta di sostanze che non vengono rigenerate in un breve lasso temporale, e che pertanto rappresentano delle fonti di energia quantitativamente limitate.</a:t>
            </a:r>
          </a:p>
        </p:txBody>
      </p:sp>
    </p:spTree>
    <p:extLst>
      <p:ext uri="{BB962C8B-B14F-4D97-AF65-F5344CB8AC3E}">
        <p14:creationId xmlns:p14="http://schemas.microsoft.com/office/powerpoint/2010/main" val="216590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537760-27C7-4FB2-BC98-CF2B12BFD176}"/>
              </a:ext>
            </a:extLst>
          </p:cNvPr>
          <p:cNvSpPr>
            <a:spLocks noGrp="1"/>
          </p:cNvSpPr>
          <p:nvPr>
            <p:ph type="title"/>
          </p:nvPr>
        </p:nvSpPr>
        <p:spPr/>
        <p:txBody>
          <a:bodyPr/>
          <a:lstStyle/>
          <a:p>
            <a:r>
              <a:rPr lang="it-IT" dirty="0"/>
              <a:t>Energia Solare</a:t>
            </a:r>
          </a:p>
        </p:txBody>
      </p:sp>
      <p:sp>
        <p:nvSpPr>
          <p:cNvPr id="3" name="Segnaposto contenuto 2">
            <a:extLst>
              <a:ext uri="{FF2B5EF4-FFF2-40B4-BE49-F238E27FC236}">
                <a16:creationId xmlns:a16="http://schemas.microsoft.com/office/drawing/2014/main" id="{6E5552DD-7D3F-4A61-8A74-3880236C262E}"/>
              </a:ext>
            </a:extLst>
          </p:cNvPr>
          <p:cNvSpPr>
            <a:spLocks noGrp="1"/>
          </p:cNvSpPr>
          <p:nvPr>
            <p:ph idx="1"/>
          </p:nvPr>
        </p:nvSpPr>
        <p:spPr>
          <a:xfrm>
            <a:off x="525717" y="2521886"/>
            <a:ext cx="4533963" cy="2459690"/>
          </a:xfrm>
        </p:spPr>
        <p:txBody>
          <a:bodyPr/>
          <a:lstStyle/>
          <a:p>
            <a:pPr>
              <a:lnSpc>
                <a:spcPct val="100000"/>
              </a:lnSpc>
            </a:pPr>
            <a:r>
              <a:rPr lang="it-IT" sz="1200" dirty="0">
                <a:latin typeface="Arial" panose="020B0604020202020204" pitchFamily="34" charset="0"/>
                <a:cs typeface="Arial" panose="020B0604020202020204" pitchFamily="34" charset="0"/>
              </a:rPr>
              <a:t>Lo sfruttamento dell’energia Solare.</a:t>
            </a:r>
          </a:p>
          <a:p>
            <a:pPr>
              <a:lnSpc>
                <a:spcPct val="100000"/>
              </a:lnSpc>
              <a:spcBef>
                <a:spcPts val="600"/>
              </a:spcBef>
            </a:pPr>
            <a:r>
              <a:rPr lang="it-IT" sz="1200" dirty="0">
                <a:latin typeface="Arial" panose="020B0604020202020204" pitchFamily="34" charset="0"/>
                <a:cs typeface="Arial" panose="020B0604020202020204" pitchFamily="34" charset="0"/>
              </a:rPr>
              <a:t>Le tecnologie in grado di sfruttare l’energia Solare sono in continua evoluzione, alla ricerca di un efficienza sempre maggiore. Le più diffuse sono: </a:t>
            </a:r>
          </a:p>
          <a:p>
            <a:pPr marL="342900" indent="-342900">
              <a:lnSpc>
                <a:spcPct val="100000"/>
              </a:lnSpc>
              <a:spcBef>
                <a:spcPts val="600"/>
              </a:spcBef>
              <a:buFont typeface="Arial" panose="020B0604020202020204" pitchFamily="34" charset="0"/>
              <a:buChar char="•"/>
            </a:pPr>
            <a:r>
              <a:rPr lang="it-IT" sz="1200" dirty="0">
                <a:latin typeface="Arial" panose="020B0604020202020204" pitchFamily="34" charset="0"/>
                <a:cs typeface="Arial" panose="020B0604020202020204" pitchFamily="34" charset="0"/>
              </a:rPr>
              <a:t>Pannelli Solari a Liquido Refrigerante.</a:t>
            </a:r>
          </a:p>
          <a:p>
            <a:pPr marL="342900" indent="-342900">
              <a:lnSpc>
                <a:spcPct val="100000"/>
              </a:lnSpc>
              <a:spcBef>
                <a:spcPts val="600"/>
              </a:spcBef>
              <a:buFont typeface="Arial" panose="020B0604020202020204" pitchFamily="34" charset="0"/>
              <a:buChar char="•"/>
            </a:pPr>
            <a:r>
              <a:rPr lang="it-IT" sz="1200" dirty="0">
                <a:latin typeface="Arial" panose="020B0604020202020204" pitchFamily="34" charset="0"/>
                <a:cs typeface="Arial" panose="020B0604020202020204" pitchFamily="34" charset="0"/>
              </a:rPr>
              <a:t>Pannelli Fotovoltaici.</a:t>
            </a:r>
          </a:p>
          <a:p>
            <a:pPr marL="342900" indent="-342900">
              <a:lnSpc>
                <a:spcPct val="100000"/>
              </a:lnSpc>
              <a:spcBef>
                <a:spcPts val="600"/>
              </a:spcBef>
              <a:buFont typeface="Arial" panose="020B0604020202020204" pitchFamily="34" charset="0"/>
              <a:buChar char="•"/>
            </a:pPr>
            <a:r>
              <a:rPr lang="it-IT" sz="1200" dirty="0">
                <a:latin typeface="Arial" panose="020B0604020202020204" pitchFamily="34" charset="0"/>
                <a:cs typeface="Arial" panose="020B0604020202020204" pitchFamily="34" charset="0"/>
              </a:rPr>
              <a:t>Centrali Fotovoltaiche.</a:t>
            </a:r>
          </a:p>
          <a:p>
            <a:pPr marL="342900" indent="-342900">
              <a:lnSpc>
                <a:spcPct val="100000"/>
              </a:lnSpc>
              <a:spcBef>
                <a:spcPts val="600"/>
              </a:spcBef>
              <a:buFont typeface="Arial" panose="020B0604020202020204" pitchFamily="34" charset="0"/>
              <a:buChar char="•"/>
            </a:pPr>
            <a:r>
              <a:rPr lang="it-IT" sz="1200" dirty="0">
                <a:latin typeface="Arial" panose="020B0604020202020204" pitchFamily="34" charset="0"/>
                <a:cs typeface="Arial" panose="020B0604020202020204" pitchFamily="34" charset="0"/>
              </a:rPr>
              <a:t>Fornaci Solari</a:t>
            </a:r>
          </a:p>
          <a:p>
            <a:pPr marL="342900" indent="-342900">
              <a:lnSpc>
                <a:spcPct val="100000"/>
              </a:lnSpc>
              <a:spcBef>
                <a:spcPts val="600"/>
              </a:spcBef>
              <a:buFont typeface="Arial" panose="020B0604020202020204" pitchFamily="34" charset="0"/>
              <a:buChar char="•"/>
            </a:pPr>
            <a:r>
              <a:rPr lang="it-IT" sz="1200" dirty="0">
                <a:latin typeface="Arial" panose="020B0604020202020204" pitchFamily="34" charset="0"/>
                <a:cs typeface="Arial" panose="020B0604020202020204" pitchFamily="34" charset="0"/>
              </a:rPr>
              <a:t>Solar Tower (Torre simile ad una ciminiera da cui fuoriesce calore) </a:t>
            </a:r>
          </a:p>
          <a:p>
            <a:pPr marL="342900" indent="-342900">
              <a:lnSpc>
                <a:spcPct val="100000"/>
              </a:lnSpc>
              <a:spcBef>
                <a:spcPts val="600"/>
              </a:spcBef>
              <a:buFont typeface="Arial" panose="020B0604020202020204" pitchFamily="34" charset="0"/>
              <a:buChar char="•"/>
            </a:pPr>
            <a:endParaRPr lang="it-IT" dirty="0"/>
          </a:p>
        </p:txBody>
      </p:sp>
      <p:sp>
        <p:nvSpPr>
          <p:cNvPr id="4" name="CasellaDiTesto 3">
            <a:extLst>
              <a:ext uri="{FF2B5EF4-FFF2-40B4-BE49-F238E27FC236}">
                <a16:creationId xmlns:a16="http://schemas.microsoft.com/office/drawing/2014/main" id="{955E768F-D278-4B22-A32C-29CBF236D51A}"/>
              </a:ext>
            </a:extLst>
          </p:cNvPr>
          <p:cNvSpPr txBox="1"/>
          <p:nvPr/>
        </p:nvSpPr>
        <p:spPr>
          <a:xfrm>
            <a:off x="120898" y="82219"/>
            <a:ext cx="1623701" cy="923330"/>
          </a:xfrm>
          <a:prstGeom prst="rect">
            <a:avLst/>
          </a:prstGeom>
          <a:noFill/>
        </p:spPr>
        <p:txBody>
          <a:bodyPr wrap="square" rtlCol="0">
            <a:spAutoFit/>
          </a:bodyPr>
          <a:lstStyle/>
          <a:p>
            <a:r>
              <a:rPr lang="it-IT" dirty="0"/>
              <a:t>Energie Rinnovabili</a:t>
            </a:r>
          </a:p>
          <a:p>
            <a:endParaRPr lang="it-IT" dirty="0"/>
          </a:p>
        </p:txBody>
      </p:sp>
      <p:cxnSp>
        <p:nvCxnSpPr>
          <p:cNvPr id="16" name="Connettore diritto 15">
            <a:extLst>
              <a:ext uri="{FF2B5EF4-FFF2-40B4-BE49-F238E27FC236}">
                <a16:creationId xmlns:a16="http://schemas.microsoft.com/office/drawing/2014/main" id="{B45EB726-2138-4816-8192-5BD8DC12EC94}"/>
              </a:ext>
            </a:extLst>
          </p:cNvPr>
          <p:cNvCxnSpPr>
            <a:cxnSpLocks/>
          </p:cNvCxnSpPr>
          <p:nvPr/>
        </p:nvCxnSpPr>
        <p:spPr>
          <a:xfrm>
            <a:off x="11947793" y="627016"/>
            <a:ext cx="136631" cy="83572"/>
          </a:xfrm>
          <a:prstGeom prst="line">
            <a:avLst/>
          </a:prstGeom>
          <a:ln/>
        </p:spPr>
        <p:style>
          <a:lnRef idx="3">
            <a:schemeClr val="dk1"/>
          </a:lnRef>
          <a:fillRef idx="0">
            <a:schemeClr val="dk1"/>
          </a:fillRef>
          <a:effectRef idx="2">
            <a:schemeClr val="dk1"/>
          </a:effectRef>
          <a:fontRef idx="minor">
            <a:schemeClr val="tx1"/>
          </a:fontRef>
        </p:style>
      </p:cxnSp>
      <p:cxnSp>
        <p:nvCxnSpPr>
          <p:cNvPr id="18" name="Connettore diritto 17">
            <a:extLst>
              <a:ext uri="{FF2B5EF4-FFF2-40B4-BE49-F238E27FC236}">
                <a16:creationId xmlns:a16="http://schemas.microsoft.com/office/drawing/2014/main" id="{6BA1D24B-9162-4FAE-BA59-B451878CED10}"/>
              </a:ext>
            </a:extLst>
          </p:cNvPr>
          <p:cNvCxnSpPr>
            <a:cxnSpLocks/>
          </p:cNvCxnSpPr>
          <p:nvPr/>
        </p:nvCxnSpPr>
        <p:spPr>
          <a:xfrm>
            <a:off x="12084424" y="710588"/>
            <a:ext cx="0" cy="2391200"/>
          </a:xfrm>
          <a:prstGeom prst="line">
            <a:avLst/>
          </a:prstGeom>
          <a:ln/>
        </p:spPr>
        <p:style>
          <a:lnRef idx="3">
            <a:schemeClr val="dk1"/>
          </a:lnRef>
          <a:fillRef idx="0">
            <a:schemeClr val="dk1"/>
          </a:fillRef>
          <a:effectRef idx="2">
            <a:schemeClr val="dk1"/>
          </a:effectRef>
          <a:fontRef idx="minor">
            <a:schemeClr val="tx1"/>
          </a:fontRef>
        </p:style>
      </p:cxnSp>
      <p:cxnSp>
        <p:nvCxnSpPr>
          <p:cNvPr id="21" name="Connettore 2 20">
            <a:extLst>
              <a:ext uri="{FF2B5EF4-FFF2-40B4-BE49-F238E27FC236}">
                <a16:creationId xmlns:a16="http://schemas.microsoft.com/office/drawing/2014/main" id="{A8E62ADF-569A-4984-9B87-904305A94257}"/>
              </a:ext>
            </a:extLst>
          </p:cNvPr>
          <p:cNvCxnSpPr>
            <a:cxnSpLocks/>
          </p:cNvCxnSpPr>
          <p:nvPr/>
        </p:nvCxnSpPr>
        <p:spPr>
          <a:xfrm flipH="1">
            <a:off x="12012706" y="3101788"/>
            <a:ext cx="71718" cy="1255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8" name="Immagine 47">
            <a:extLst>
              <a:ext uri="{FF2B5EF4-FFF2-40B4-BE49-F238E27FC236}">
                <a16:creationId xmlns:a16="http://schemas.microsoft.com/office/drawing/2014/main" id="{7F156BBB-7F90-4437-88FC-3C6C5A51B545}"/>
              </a:ext>
            </a:extLst>
          </p:cNvPr>
          <p:cNvPicPr>
            <a:picLocks noChangeAspect="1"/>
          </p:cNvPicPr>
          <p:nvPr/>
        </p:nvPicPr>
        <p:blipFill>
          <a:blip r:embed="rId2"/>
          <a:stretch>
            <a:fillRect/>
          </a:stretch>
        </p:blipFill>
        <p:spPr>
          <a:xfrm>
            <a:off x="8934995" y="4718996"/>
            <a:ext cx="3081793" cy="2055532"/>
          </a:xfrm>
          <a:prstGeom prst="rect">
            <a:avLst/>
          </a:prstGeom>
        </p:spPr>
      </p:pic>
      <p:pic>
        <p:nvPicPr>
          <p:cNvPr id="49" name="Immagine 48">
            <a:extLst>
              <a:ext uri="{FF2B5EF4-FFF2-40B4-BE49-F238E27FC236}">
                <a16:creationId xmlns:a16="http://schemas.microsoft.com/office/drawing/2014/main" id="{234CBD68-EF30-45C1-B1E6-3464A5FF365F}"/>
              </a:ext>
            </a:extLst>
          </p:cNvPr>
          <p:cNvPicPr>
            <a:picLocks noChangeAspect="1"/>
          </p:cNvPicPr>
          <p:nvPr/>
        </p:nvPicPr>
        <p:blipFill>
          <a:blip r:embed="rId3"/>
          <a:stretch>
            <a:fillRect/>
          </a:stretch>
        </p:blipFill>
        <p:spPr>
          <a:xfrm>
            <a:off x="8101489" y="931546"/>
            <a:ext cx="3915299" cy="2055532"/>
          </a:xfrm>
          <a:prstGeom prst="rect">
            <a:avLst/>
          </a:prstGeom>
        </p:spPr>
      </p:pic>
      <p:pic>
        <p:nvPicPr>
          <p:cNvPr id="50" name="Immagine 49">
            <a:extLst>
              <a:ext uri="{FF2B5EF4-FFF2-40B4-BE49-F238E27FC236}">
                <a16:creationId xmlns:a16="http://schemas.microsoft.com/office/drawing/2014/main" id="{C55A89B8-E2E6-4FC0-AAA7-0157780C0233}"/>
              </a:ext>
            </a:extLst>
          </p:cNvPr>
          <p:cNvPicPr>
            <a:picLocks noChangeAspect="1"/>
          </p:cNvPicPr>
          <p:nvPr/>
        </p:nvPicPr>
        <p:blipFill>
          <a:blip r:embed="rId4"/>
          <a:stretch>
            <a:fillRect/>
          </a:stretch>
        </p:blipFill>
        <p:spPr>
          <a:xfrm>
            <a:off x="8934995" y="2987078"/>
            <a:ext cx="3081794" cy="1731918"/>
          </a:xfrm>
          <a:prstGeom prst="rect">
            <a:avLst/>
          </a:prstGeom>
        </p:spPr>
      </p:pic>
      <p:pic>
        <p:nvPicPr>
          <p:cNvPr id="51" name="Immagine 50">
            <a:extLst>
              <a:ext uri="{FF2B5EF4-FFF2-40B4-BE49-F238E27FC236}">
                <a16:creationId xmlns:a16="http://schemas.microsoft.com/office/drawing/2014/main" id="{FC69D413-5DB1-4EF0-A75E-38559F3359D6}"/>
              </a:ext>
            </a:extLst>
          </p:cNvPr>
          <p:cNvPicPr>
            <a:picLocks noChangeAspect="1"/>
          </p:cNvPicPr>
          <p:nvPr/>
        </p:nvPicPr>
        <p:blipFill>
          <a:blip r:embed="rId5"/>
          <a:stretch>
            <a:fillRect/>
          </a:stretch>
        </p:blipFill>
        <p:spPr>
          <a:xfrm>
            <a:off x="4954741" y="627016"/>
            <a:ext cx="3146748" cy="2360061"/>
          </a:xfrm>
          <a:prstGeom prst="rect">
            <a:avLst/>
          </a:prstGeom>
        </p:spPr>
      </p:pic>
      <p:pic>
        <p:nvPicPr>
          <p:cNvPr id="52" name="Immagine 51">
            <a:extLst>
              <a:ext uri="{FF2B5EF4-FFF2-40B4-BE49-F238E27FC236}">
                <a16:creationId xmlns:a16="http://schemas.microsoft.com/office/drawing/2014/main" id="{559110C3-6534-4BB2-8BFC-692F31B69246}"/>
              </a:ext>
            </a:extLst>
          </p:cNvPr>
          <p:cNvPicPr>
            <a:picLocks noChangeAspect="1"/>
          </p:cNvPicPr>
          <p:nvPr/>
        </p:nvPicPr>
        <p:blipFill>
          <a:blip r:embed="rId6"/>
          <a:stretch>
            <a:fillRect/>
          </a:stretch>
        </p:blipFill>
        <p:spPr>
          <a:xfrm>
            <a:off x="4958962" y="2987078"/>
            <a:ext cx="3976032" cy="2650688"/>
          </a:xfrm>
          <a:prstGeom prst="rect">
            <a:avLst/>
          </a:prstGeom>
        </p:spPr>
      </p:pic>
      <p:sp>
        <p:nvSpPr>
          <p:cNvPr id="53" name="CasellaDiTesto 52">
            <a:extLst>
              <a:ext uri="{FF2B5EF4-FFF2-40B4-BE49-F238E27FC236}">
                <a16:creationId xmlns:a16="http://schemas.microsoft.com/office/drawing/2014/main" id="{A2355DE3-4A23-4882-9412-BBBA9F6D99C5}"/>
              </a:ext>
            </a:extLst>
          </p:cNvPr>
          <p:cNvSpPr txBox="1"/>
          <p:nvPr/>
        </p:nvSpPr>
        <p:spPr>
          <a:xfrm>
            <a:off x="7272407" y="5746762"/>
            <a:ext cx="1662588"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Fornace Solare</a:t>
            </a:r>
          </a:p>
        </p:txBody>
      </p:sp>
      <p:sp>
        <p:nvSpPr>
          <p:cNvPr id="54" name="CasellaDiTesto 53">
            <a:extLst>
              <a:ext uri="{FF2B5EF4-FFF2-40B4-BE49-F238E27FC236}">
                <a16:creationId xmlns:a16="http://schemas.microsoft.com/office/drawing/2014/main" id="{BDB97260-AF68-434D-91C7-7B48324E2809}"/>
              </a:ext>
            </a:extLst>
          </p:cNvPr>
          <p:cNvSpPr txBox="1"/>
          <p:nvPr/>
        </p:nvSpPr>
        <p:spPr>
          <a:xfrm>
            <a:off x="7272406" y="6264624"/>
            <a:ext cx="1595369"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Pannelli Fotovoltaici</a:t>
            </a:r>
          </a:p>
        </p:txBody>
      </p:sp>
      <p:sp>
        <p:nvSpPr>
          <p:cNvPr id="55" name="CasellaDiTesto 54">
            <a:extLst>
              <a:ext uri="{FF2B5EF4-FFF2-40B4-BE49-F238E27FC236}">
                <a16:creationId xmlns:a16="http://schemas.microsoft.com/office/drawing/2014/main" id="{8FC773FB-A380-4794-B317-6F53116D3E39}"/>
              </a:ext>
            </a:extLst>
          </p:cNvPr>
          <p:cNvSpPr txBox="1"/>
          <p:nvPr/>
        </p:nvSpPr>
        <p:spPr>
          <a:xfrm>
            <a:off x="9412941" y="412131"/>
            <a:ext cx="2779059"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Pannelli Solari a Liquido Refrigerante</a:t>
            </a:r>
          </a:p>
        </p:txBody>
      </p:sp>
      <p:sp>
        <p:nvSpPr>
          <p:cNvPr id="56" name="CasellaDiTesto 55">
            <a:extLst>
              <a:ext uri="{FF2B5EF4-FFF2-40B4-BE49-F238E27FC236}">
                <a16:creationId xmlns:a16="http://schemas.microsoft.com/office/drawing/2014/main" id="{72ECD6DE-AF9E-4519-ACA9-E396FE838C22}"/>
              </a:ext>
            </a:extLst>
          </p:cNvPr>
          <p:cNvSpPr txBox="1"/>
          <p:nvPr/>
        </p:nvSpPr>
        <p:spPr>
          <a:xfrm>
            <a:off x="8265460" y="412132"/>
            <a:ext cx="1147481"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Solar Tower</a:t>
            </a:r>
          </a:p>
        </p:txBody>
      </p:sp>
    </p:spTree>
    <p:extLst>
      <p:ext uri="{BB962C8B-B14F-4D97-AF65-F5344CB8AC3E}">
        <p14:creationId xmlns:p14="http://schemas.microsoft.com/office/powerpoint/2010/main" val="63580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4626BA-B1C4-4ED6-8AE7-CAFC47D0596A}"/>
              </a:ext>
            </a:extLst>
          </p:cNvPr>
          <p:cNvSpPr>
            <a:spLocks noGrp="1"/>
          </p:cNvSpPr>
          <p:nvPr>
            <p:ph type="title"/>
          </p:nvPr>
        </p:nvSpPr>
        <p:spPr/>
        <p:txBody>
          <a:bodyPr/>
          <a:lstStyle/>
          <a:p>
            <a:r>
              <a:rPr lang="it-IT" dirty="0"/>
              <a:t>Energia Idraulica</a:t>
            </a:r>
          </a:p>
        </p:txBody>
      </p:sp>
      <p:sp>
        <p:nvSpPr>
          <p:cNvPr id="3" name="Segnaposto contenuto 2">
            <a:extLst>
              <a:ext uri="{FF2B5EF4-FFF2-40B4-BE49-F238E27FC236}">
                <a16:creationId xmlns:a16="http://schemas.microsoft.com/office/drawing/2014/main" id="{327BAA8B-49B1-4AE0-8EC4-CC717B332639}"/>
              </a:ext>
            </a:extLst>
          </p:cNvPr>
          <p:cNvSpPr>
            <a:spLocks noGrp="1"/>
          </p:cNvSpPr>
          <p:nvPr>
            <p:ph idx="1"/>
          </p:nvPr>
        </p:nvSpPr>
        <p:spPr>
          <a:xfrm>
            <a:off x="525716" y="2521885"/>
            <a:ext cx="5761873" cy="3002615"/>
          </a:xfrm>
        </p:spPr>
        <p:txBody>
          <a:bodyPr>
            <a:normAutofit/>
          </a:bodyPr>
          <a:lstStyle/>
          <a:p>
            <a:r>
              <a:rPr lang="it-IT" sz="1200" dirty="0">
                <a:latin typeface="Arial" panose="020B0604020202020204" pitchFamily="34" charset="0"/>
                <a:cs typeface="Arial" panose="020B0604020202020204" pitchFamily="34" charset="0"/>
              </a:rPr>
              <a:t>L’Energia Idraulica è una fonte di Energia legata movimento dell’acqua e dipende dalla radiazione solare che ne rende possibile il suo ciclo completo.</a:t>
            </a:r>
          </a:p>
          <a:p>
            <a:pPr>
              <a:lnSpc>
                <a:spcPct val="100000"/>
              </a:lnSpc>
            </a:pPr>
            <a:r>
              <a:rPr lang="it-IT" sz="1600" b="1" dirty="0">
                <a:latin typeface="Arial" panose="020B0604020202020204" pitchFamily="34" charset="0"/>
                <a:cs typeface="Arial" panose="020B0604020202020204" pitchFamily="34" charset="0"/>
              </a:rPr>
              <a:t>I vantaggi della fonte idroelettrica.</a:t>
            </a:r>
          </a:p>
          <a:p>
            <a:pPr>
              <a:lnSpc>
                <a:spcPct val="100000"/>
              </a:lnSpc>
            </a:pPr>
            <a:r>
              <a:rPr lang="it-IT" sz="1200" dirty="0">
                <a:latin typeface="Arial" panose="020B0604020202020204" pitchFamily="34" charset="0"/>
                <a:cs typeface="Arial" panose="020B0604020202020204" pitchFamily="34" charset="0"/>
              </a:rPr>
              <a:t>I vantaggi che ne derivano dall’uso delle centrali idroelettriche sono innumerevoli, infatti si tratta di:</a:t>
            </a:r>
          </a:p>
          <a:p>
            <a:pPr marL="171450" indent="-171450">
              <a:lnSpc>
                <a:spcPct val="100000"/>
              </a:lnSpc>
              <a:buFont typeface="Arial" panose="020B0604020202020204" pitchFamily="34" charset="0"/>
              <a:buChar char="•"/>
            </a:pPr>
            <a:r>
              <a:rPr lang="it-IT" sz="1200" dirty="0">
                <a:latin typeface="Arial" panose="020B0604020202020204" pitchFamily="34" charset="0"/>
                <a:cs typeface="Arial" panose="020B0604020202020204" pitchFamily="34" charset="0"/>
              </a:rPr>
              <a:t>Una fonte inesauribile di energia.</a:t>
            </a:r>
          </a:p>
          <a:p>
            <a:pPr marL="171450" indent="-171450">
              <a:lnSpc>
                <a:spcPct val="100000"/>
              </a:lnSpc>
              <a:buFont typeface="Arial" panose="020B0604020202020204" pitchFamily="34" charset="0"/>
              <a:buChar char="•"/>
            </a:pPr>
            <a:r>
              <a:rPr lang="it-IT" sz="1200" dirty="0">
                <a:latin typeface="Arial" panose="020B0604020202020204" pitchFamily="34" charset="0"/>
                <a:cs typeface="Arial" panose="020B0604020202020204" pitchFamily="34" charset="0"/>
              </a:rPr>
              <a:t>Una fonte pulita che non genere inquinamento.</a:t>
            </a:r>
          </a:p>
          <a:p>
            <a:pPr marL="171450" indent="-171450">
              <a:lnSpc>
                <a:spcPct val="100000"/>
              </a:lnSpc>
              <a:buFont typeface="Arial" panose="020B0604020202020204" pitchFamily="34" charset="0"/>
              <a:buChar char="•"/>
            </a:pPr>
            <a:r>
              <a:rPr lang="it-IT" sz="1200" dirty="0">
                <a:latin typeface="Arial" panose="020B0604020202020204" pitchFamily="34" charset="0"/>
                <a:cs typeface="Arial" panose="020B0604020202020204" pitchFamily="34" charset="0"/>
              </a:rPr>
              <a:t>Una fonte gratuita in quanto i costi sono limitati alla costruzione dell’impianto e a quelli, relativamente modesti, nella sua manutenzione.</a:t>
            </a:r>
          </a:p>
          <a:p>
            <a:pPr>
              <a:lnSpc>
                <a:spcPct val="100000"/>
              </a:lnSpc>
            </a:pPr>
            <a:r>
              <a:rPr lang="it-IT" sz="1200" dirty="0">
                <a:latin typeface="Arial" panose="020B0604020202020204" pitchFamily="34" charset="0"/>
                <a:cs typeface="Arial" panose="020B0604020202020204" pitchFamily="34" charset="0"/>
              </a:rPr>
              <a:t>Lo svantaggio principale di questo di centrali è costituito dalla presenza di dighe anche molto grandi, e da i pericoli ad essi legati.</a:t>
            </a:r>
          </a:p>
        </p:txBody>
      </p:sp>
      <p:sp>
        <p:nvSpPr>
          <p:cNvPr id="5" name="CasellaDiTesto 4">
            <a:extLst>
              <a:ext uri="{FF2B5EF4-FFF2-40B4-BE49-F238E27FC236}">
                <a16:creationId xmlns:a16="http://schemas.microsoft.com/office/drawing/2014/main" id="{2B35551F-2B14-43A1-8EFA-D6A9D07E8F11}"/>
              </a:ext>
            </a:extLst>
          </p:cNvPr>
          <p:cNvSpPr txBox="1"/>
          <p:nvPr/>
        </p:nvSpPr>
        <p:spPr>
          <a:xfrm>
            <a:off x="116542" y="106687"/>
            <a:ext cx="1837764" cy="646331"/>
          </a:xfrm>
          <a:prstGeom prst="rect">
            <a:avLst/>
          </a:prstGeom>
          <a:noFill/>
        </p:spPr>
        <p:txBody>
          <a:bodyPr wrap="square">
            <a:spAutoFit/>
          </a:bodyPr>
          <a:lstStyle/>
          <a:p>
            <a:r>
              <a:rPr lang="it-IT" dirty="0"/>
              <a:t>Energie Rinnovabili</a:t>
            </a:r>
          </a:p>
        </p:txBody>
      </p:sp>
      <p:pic>
        <p:nvPicPr>
          <p:cNvPr id="6" name="Immagine 5">
            <a:extLst>
              <a:ext uri="{FF2B5EF4-FFF2-40B4-BE49-F238E27FC236}">
                <a16:creationId xmlns:a16="http://schemas.microsoft.com/office/drawing/2014/main" id="{DA95B584-7657-4D3E-89A4-B1078FF48D60}"/>
              </a:ext>
            </a:extLst>
          </p:cNvPr>
          <p:cNvPicPr>
            <a:picLocks noChangeAspect="1"/>
          </p:cNvPicPr>
          <p:nvPr/>
        </p:nvPicPr>
        <p:blipFill rotWithShape="1">
          <a:blip r:embed="rId2"/>
          <a:srcRect t="1105" b="1665"/>
          <a:stretch/>
        </p:blipFill>
        <p:spPr>
          <a:xfrm>
            <a:off x="6253351" y="1942011"/>
            <a:ext cx="5838501" cy="3831772"/>
          </a:xfrm>
          <a:prstGeom prst="rect">
            <a:avLst/>
          </a:prstGeom>
        </p:spPr>
      </p:pic>
      <p:sp>
        <p:nvSpPr>
          <p:cNvPr id="7" name="CasellaDiTesto 6">
            <a:extLst>
              <a:ext uri="{FF2B5EF4-FFF2-40B4-BE49-F238E27FC236}">
                <a16:creationId xmlns:a16="http://schemas.microsoft.com/office/drawing/2014/main" id="{E788A485-0D07-4AB2-BAFA-2CEC93960BA9}"/>
              </a:ext>
            </a:extLst>
          </p:cNvPr>
          <p:cNvSpPr txBox="1"/>
          <p:nvPr/>
        </p:nvSpPr>
        <p:spPr>
          <a:xfrm>
            <a:off x="6287589" y="5840097"/>
            <a:ext cx="1599111"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Centrale Idroelettrica </a:t>
            </a:r>
          </a:p>
        </p:txBody>
      </p:sp>
    </p:spTree>
    <p:extLst>
      <p:ext uri="{BB962C8B-B14F-4D97-AF65-F5344CB8AC3E}">
        <p14:creationId xmlns:p14="http://schemas.microsoft.com/office/powerpoint/2010/main" val="1862930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F9C868-D062-40B5-AB8F-42CBBF823EE0}"/>
              </a:ext>
            </a:extLst>
          </p:cNvPr>
          <p:cNvSpPr>
            <a:spLocks noGrp="1"/>
          </p:cNvSpPr>
          <p:nvPr>
            <p:ph type="title"/>
          </p:nvPr>
        </p:nvSpPr>
        <p:spPr/>
        <p:txBody>
          <a:bodyPr/>
          <a:lstStyle/>
          <a:p>
            <a:r>
              <a:rPr lang="it-IT" dirty="0"/>
              <a:t>Energia Eolica</a:t>
            </a:r>
          </a:p>
        </p:txBody>
      </p:sp>
      <p:sp>
        <p:nvSpPr>
          <p:cNvPr id="3" name="Segnaposto contenuto 2">
            <a:extLst>
              <a:ext uri="{FF2B5EF4-FFF2-40B4-BE49-F238E27FC236}">
                <a16:creationId xmlns:a16="http://schemas.microsoft.com/office/drawing/2014/main" id="{00C0A980-A9C7-4097-AB99-BB73DCFD6C36}"/>
              </a:ext>
            </a:extLst>
          </p:cNvPr>
          <p:cNvSpPr>
            <a:spLocks noGrp="1"/>
          </p:cNvSpPr>
          <p:nvPr>
            <p:ph idx="1"/>
          </p:nvPr>
        </p:nvSpPr>
        <p:spPr>
          <a:xfrm>
            <a:off x="525717" y="2521886"/>
            <a:ext cx="7181369" cy="4336114"/>
          </a:xfrm>
        </p:spPr>
        <p:txBody>
          <a:bodyPr>
            <a:normAutofit/>
          </a:bodyPr>
          <a:lstStyle/>
          <a:p>
            <a:r>
              <a:rPr lang="it-IT" sz="1200" dirty="0">
                <a:latin typeface="Arial" panose="020B0604020202020204" pitchFamily="34" charset="0"/>
                <a:cs typeface="Arial" panose="020B0604020202020204" pitchFamily="34" charset="0"/>
              </a:rPr>
              <a:t>Negli ultimi decenni è stata messa a punto una nuova tecnologia per lo sfruttamento dell’energia eolica: quella dei generatori eolici (o parchi eolici); costituito da decine di rotori collocati in aree dove è possibile sfruttare al meglio la forza del vento.</a:t>
            </a:r>
          </a:p>
          <a:p>
            <a:r>
              <a:rPr lang="it-IT" sz="1200" b="1" dirty="0">
                <a:latin typeface="Arial" panose="020B0604020202020204" pitchFamily="34" charset="0"/>
                <a:cs typeface="Arial" panose="020B0604020202020204" pitchFamily="34" charset="0"/>
              </a:rPr>
              <a:t>Vantaggi:</a:t>
            </a:r>
          </a:p>
          <a:p>
            <a:pPr marL="171450" indent="-171450">
              <a:buFont typeface="Arial" panose="020B0604020202020204" pitchFamily="34" charset="0"/>
              <a:buChar char="•"/>
            </a:pPr>
            <a:r>
              <a:rPr lang="it-IT" sz="1200" dirty="0">
                <a:latin typeface="Arial" panose="020B0604020202020204" pitchFamily="34" charset="0"/>
                <a:cs typeface="Arial" panose="020B0604020202020204" pitchFamily="34" charset="0"/>
              </a:rPr>
              <a:t>Il vento di per sé non ha costi di produzione e spesso la regolarità e l’intensità dei fenomeni ventosi consentono di sfruttare i generatori eolici quasi tutti i giorni dell’anno. Poiché le centrali eoliche non comportano sostanze inquinanti sono considerate una delle migliori forme di energia pulita attualmente disponibile.</a:t>
            </a:r>
          </a:p>
          <a:p>
            <a:r>
              <a:rPr lang="it-IT" sz="1200" b="1" dirty="0">
                <a:latin typeface="Arial" panose="020B0604020202020204" pitchFamily="34" charset="0"/>
                <a:cs typeface="Arial" panose="020B0604020202020204" pitchFamily="34" charset="0"/>
              </a:rPr>
              <a:t>Costi:</a:t>
            </a:r>
          </a:p>
          <a:p>
            <a:pPr marL="171450" indent="-171450">
              <a:buFont typeface="Arial" panose="020B0604020202020204" pitchFamily="34" charset="0"/>
              <a:buChar char="•"/>
            </a:pPr>
            <a:r>
              <a:rPr lang="it-IT" sz="1200" dirty="0">
                <a:latin typeface="Arial" panose="020B0604020202020204" pitchFamily="34" charset="0"/>
                <a:cs typeface="Arial" panose="020B0604020202020204" pitchFamily="34" charset="0"/>
              </a:rPr>
              <a:t>L’investimento iniziale richiesto da tale forma di energia è molto alto, tuttavia, l’economicità dei costi di gestione rende vantaggiosa l’installazione di questi tipo di centrale, soprattutto in zone ventose.</a:t>
            </a:r>
          </a:p>
          <a:p>
            <a:r>
              <a:rPr lang="it-IT" sz="1200" b="1" dirty="0">
                <a:latin typeface="Arial" panose="020B0604020202020204" pitchFamily="34" charset="0"/>
                <a:cs typeface="Arial" panose="020B0604020202020204" pitchFamily="34" charset="0"/>
              </a:rPr>
              <a:t>Svantaggi:</a:t>
            </a:r>
          </a:p>
          <a:p>
            <a:pPr marL="171450" indent="-171450">
              <a:buFont typeface="Arial" panose="020B0604020202020204" pitchFamily="34" charset="0"/>
              <a:buChar char="•"/>
            </a:pPr>
            <a:r>
              <a:rPr lang="it-IT" sz="1200" dirty="0">
                <a:latin typeface="Arial" panose="020B0604020202020204" pitchFamily="34" charset="0"/>
                <a:cs typeface="Arial" panose="020B0604020202020204" pitchFamily="34" charset="0"/>
              </a:rPr>
              <a:t>La costruzione di generatori eolici richiede un alto dispendio di energia termica prodotta mediante l’impego di combustibili fossili. L’efficienza della produzione di energia elettrica è inoltre direttamente collegata alla quantità di rotori installati in un parco eolico. Trattandosi di torri alte in media 50 m, con pale lunghe anche 20 m, la loro presenza costituisce, ovviamente, una significativa alterazione del paesaggio naturale.</a:t>
            </a:r>
          </a:p>
        </p:txBody>
      </p:sp>
      <p:sp>
        <p:nvSpPr>
          <p:cNvPr id="5" name="CasellaDiTesto 4">
            <a:extLst>
              <a:ext uri="{FF2B5EF4-FFF2-40B4-BE49-F238E27FC236}">
                <a16:creationId xmlns:a16="http://schemas.microsoft.com/office/drawing/2014/main" id="{664DA468-9846-41E2-91EC-96B34201997A}"/>
              </a:ext>
            </a:extLst>
          </p:cNvPr>
          <p:cNvSpPr txBox="1"/>
          <p:nvPr/>
        </p:nvSpPr>
        <p:spPr>
          <a:xfrm>
            <a:off x="89647" y="124616"/>
            <a:ext cx="1775012" cy="646331"/>
          </a:xfrm>
          <a:prstGeom prst="rect">
            <a:avLst/>
          </a:prstGeom>
          <a:noFill/>
        </p:spPr>
        <p:txBody>
          <a:bodyPr wrap="square">
            <a:spAutoFit/>
          </a:bodyPr>
          <a:lstStyle/>
          <a:p>
            <a:r>
              <a:rPr lang="it-IT" dirty="0"/>
              <a:t>Energie Rinnovabili</a:t>
            </a:r>
          </a:p>
        </p:txBody>
      </p:sp>
      <p:pic>
        <p:nvPicPr>
          <p:cNvPr id="6" name="Immagine 5">
            <a:extLst>
              <a:ext uri="{FF2B5EF4-FFF2-40B4-BE49-F238E27FC236}">
                <a16:creationId xmlns:a16="http://schemas.microsoft.com/office/drawing/2014/main" id="{5E710E85-083D-4C10-BD8C-58FDC260F6A2}"/>
              </a:ext>
            </a:extLst>
          </p:cNvPr>
          <p:cNvPicPr>
            <a:picLocks noChangeAspect="1"/>
          </p:cNvPicPr>
          <p:nvPr/>
        </p:nvPicPr>
        <p:blipFill>
          <a:blip r:embed="rId2"/>
          <a:stretch>
            <a:fillRect/>
          </a:stretch>
        </p:blipFill>
        <p:spPr>
          <a:xfrm>
            <a:off x="8001768" y="888274"/>
            <a:ext cx="3993201" cy="5324268"/>
          </a:xfrm>
          <a:prstGeom prst="rect">
            <a:avLst/>
          </a:prstGeom>
        </p:spPr>
      </p:pic>
      <p:sp>
        <p:nvSpPr>
          <p:cNvPr id="7" name="CasellaDiTesto 6">
            <a:extLst>
              <a:ext uri="{FF2B5EF4-FFF2-40B4-BE49-F238E27FC236}">
                <a16:creationId xmlns:a16="http://schemas.microsoft.com/office/drawing/2014/main" id="{DA76231C-E66D-49A1-9A7D-A7353FDE40EC}"/>
              </a:ext>
            </a:extLst>
          </p:cNvPr>
          <p:cNvSpPr txBox="1"/>
          <p:nvPr/>
        </p:nvSpPr>
        <p:spPr>
          <a:xfrm>
            <a:off x="8001768" y="6313748"/>
            <a:ext cx="2483223"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Pala Eolica</a:t>
            </a:r>
          </a:p>
        </p:txBody>
      </p:sp>
    </p:spTree>
    <p:extLst>
      <p:ext uri="{BB962C8B-B14F-4D97-AF65-F5344CB8AC3E}">
        <p14:creationId xmlns:p14="http://schemas.microsoft.com/office/powerpoint/2010/main" val="387022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E01509-18C6-491C-9209-C9AF3F15F5B1}"/>
              </a:ext>
            </a:extLst>
          </p:cNvPr>
          <p:cNvSpPr>
            <a:spLocks noGrp="1"/>
          </p:cNvSpPr>
          <p:nvPr>
            <p:ph type="title"/>
          </p:nvPr>
        </p:nvSpPr>
        <p:spPr/>
        <p:txBody>
          <a:bodyPr/>
          <a:lstStyle/>
          <a:p>
            <a:r>
              <a:rPr lang="it-IT" dirty="0"/>
              <a:t>Energia Geotermica</a:t>
            </a:r>
          </a:p>
        </p:txBody>
      </p:sp>
      <p:sp>
        <p:nvSpPr>
          <p:cNvPr id="3" name="Segnaposto contenuto 2">
            <a:extLst>
              <a:ext uri="{FF2B5EF4-FFF2-40B4-BE49-F238E27FC236}">
                <a16:creationId xmlns:a16="http://schemas.microsoft.com/office/drawing/2014/main" id="{2D692B3C-805A-481C-93D7-291B4E12237F}"/>
              </a:ext>
            </a:extLst>
          </p:cNvPr>
          <p:cNvSpPr>
            <a:spLocks noGrp="1"/>
          </p:cNvSpPr>
          <p:nvPr>
            <p:ph idx="1"/>
          </p:nvPr>
        </p:nvSpPr>
        <p:spPr>
          <a:xfrm>
            <a:off x="525717" y="2521884"/>
            <a:ext cx="5570283" cy="3878916"/>
          </a:xfrm>
        </p:spPr>
        <p:txBody>
          <a:bodyPr>
            <a:normAutofit/>
          </a:bodyPr>
          <a:lstStyle/>
          <a:p>
            <a:r>
              <a:rPr lang="it-IT" sz="1200" dirty="0">
                <a:latin typeface="Arial" panose="020B0604020202020204" pitchFamily="34" charset="0"/>
                <a:cs typeface="Arial" panose="020B0604020202020204" pitchFamily="34" charset="0"/>
              </a:rPr>
              <a:t>Lo sfruttamento dell’energia Geotermica consiste nell’utilizzare il calore proveniente dalle rocce. Per raggiungere in superficie il calore ha bisogno di un Vettore, cioè acqua e vapore, che deve poter risalire in grandi quantità attraverso rocce porose e permeabili (chiamate Rocce Serbatoio). </a:t>
            </a:r>
          </a:p>
          <a:p>
            <a:r>
              <a:rPr lang="it-IT" sz="1200" dirty="0">
                <a:latin typeface="Arial" panose="020B0604020202020204" pitchFamily="34" charset="0"/>
                <a:cs typeface="Arial" panose="020B0604020202020204" pitchFamily="34" charset="0"/>
              </a:rPr>
              <a:t>Vi sono poi le centrali Geotermoelettriche, che sono simili a quelle tradizionali, ma comprendono: turbine a vapore, alternatori per la generazione di energia elettrica e condensatori per raffreddare il vapore utilizzato. </a:t>
            </a:r>
          </a:p>
          <a:p>
            <a:r>
              <a:rPr lang="it-IT" sz="1200" dirty="0">
                <a:latin typeface="Arial" panose="020B0604020202020204" pitchFamily="34" charset="0"/>
                <a:cs typeface="Arial" panose="020B0604020202020204" pitchFamily="34" charset="0"/>
              </a:rPr>
              <a:t>Esistono due tipi di centrale Geotermica: </a:t>
            </a:r>
          </a:p>
          <a:p>
            <a:pPr marL="171450" indent="-171450">
              <a:buFont typeface="Arial" panose="020B0604020202020204" pitchFamily="34" charset="0"/>
              <a:buChar char="•"/>
            </a:pPr>
            <a:r>
              <a:rPr lang="it-IT" sz="1200" dirty="0">
                <a:latin typeface="Arial" panose="020B0604020202020204" pitchFamily="34" charset="0"/>
                <a:cs typeface="Arial" panose="020B0604020202020204" pitchFamily="34" charset="0"/>
              </a:rPr>
              <a:t>Se la centrale installata in un campo a vapore secco si ha una centrale a Vapore dominante, cioè il vapore è inviato direttamente alla turbina,</a:t>
            </a:r>
          </a:p>
          <a:p>
            <a:pPr marL="171450" indent="-171450">
              <a:buFont typeface="Arial" panose="020B0604020202020204" pitchFamily="34" charset="0"/>
              <a:buChar char="•"/>
            </a:pPr>
            <a:r>
              <a:rPr lang="it-IT" sz="1200" dirty="0">
                <a:latin typeface="Arial" panose="020B0604020202020204" pitchFamily="34" charset="0"/>
                <a:cs typeface="Arial" panose="020B0604020202020204" pitchFamily="34" charset="0"/>
              </a:rPr>
              <a:t>Quando si tratta di campi ad acqua dominante, la miscela acqua/vapore che esce dal pozzo Geotermico è sottoposte ad un processo di separazione.</a:t>
            </a:r>
          </a:p>
          <a:p>
            <a:r>
              <a:rPr lang="it-IT" sz="1200" dirty="0">
                <a:latin typeface="Arial" panose="020B0604020202020204" pitchFamily="34" charset="0"/>
                <a:cs typeface="Arial" panose="020B0604020202020204" pitchFamily="34" charset="0"/>
              </a:rPr>
              <a:t>L’Italia è stato il primo paese a costruire una centrale Geotermica nel 1913 ed è ancora oggi una fra i maggiori produttori a livello mondiale e il primo in campo europeo.</a:t>
            </a:r>
          </a:p>
        </p:txBody>
      </p:sp>
      <p:sp>
        <p:nvSpPr>
          <p:cNvPr id="5" name="CasellaDiTesto 4">
            <a:extLst>
              <a:ext uri="{FF2B5EF4-FFF2-40B4-BE49-F238E27FC236}">
                <a16:creationId xmlns:a16="http://schemas.microsoft.com/office/drawing/2014/main" id="{CD24012A-AA4B-4324-94B1-8FC41CFFAE46}"/>
              </a:ext>
            </a:extLst>
          </p:cNvPr>
          <p:cNvSpPr txBox="1"/>
          <p:nvPr/>
        </p:nvSpPr>
        <p:spPr>
          <a:xfrm>
            <a:off x="80682" y="95913"/>
            <a:ext cx="1783976" cy="646331"/>
          </a:xfrm>
          <a:prstGeom prst="rect">
            <a:avLst/>
          </a:prstGeom>
          <a:noFill/>
        </p:spPr>
        <p:txBody>
          <a:bodyPr wrap="square">
            <a:spAutoFit/>
          </a:bodyPr>
          <a:lstStyle/>
          <a:p>
            <a:r>
              <a:rPr lang="it-IT" dirty="0"/>
              <a:t>Energie Rinnovabili</a:t>
            </a:r>
          </a:p>
        </p:txBody>
      </p:sp>
      <p:pic>
        <p:nvPicPr>
          <p:cNvPr id="4" name="Immagine 3">
            <a:extLst>
              <a:ext uri="{FF2B5EF4-FFF2-40B4-BE49-F238E27FC236}">
                <a16:creationId xmlns:a16="http://schemas.microsoft.com/office/drawing/2014/main" id="{3A04CF72-2202-4198-8943-286D87244764}"/>
              </a:ext>
            </a:extLst>
          </p:cNvPr>
          <p:cNvPicPr>
            <a:picLocks noChangeAspect="1"/>
          </p:cNvPicPr>
          <p:nvPr/>
        </p:nvPicPr>
        <p:blipFill>
          <a:blip r:embed="rId2"/>
          <a:stretch>
            <a:fillRect/>
          </a:stretch>
        </p:blipFill>
        <p:spPr>
          <a:xfrm>
            <a:off x="7086600" y="95913"/>
            <a:ext cx="4102876" cy="3077157"/>
          </a:xfrm>
          <a:prstGeom prst="rect">
            <a:avLst/>
          </a:prstGeom>
        </p:spPr>
      </p:pic>
      <p:pic>
        <p:nvPicPr>
          <p:cNvPr id="1026" name="Picture 2" descr="Geotermia: sistemi a ciclo organico per ridurne l&amp;#39;impatto ambientale">
            <a:extLst>
              <a:ext uri="{FF2B5EF4-FFF2-40B4-BE49-F238E27FC236}">
                <a16:creationId xmlns:a16="http://schemas.microsoft.com/office/drawing/2014/main" id="{4B031F3E-E926-4A0F-A111-B207C23F4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0420" y="3798771"/>
            <a:ext cx="2786938" cy="1857958"/>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94AAF397-090B-4D22-9444-7EA185938AEB}"/>
              </a:ext>
            </a:extLst>
          </p:cNvPr>
          <p:cNvPicPr>
            <a:picLocks noChangeAspect="1"/>
          </p:cNvPicPr>
          <p:nvPr/>
        </p:nvPicPr>
        <p:blipFill>
          <a:blip r:embed="rId4"/>
          <a:stretch>
            <a:fillRect/>
          </a:stretch>
        </p:blipFill>
        <p:spPr>
          <a:xfrm>
            <a:off x="6329086" y="3801071"/>
            <a:ext cx="2473102" cy="1855657"/>
          </a:xfrm>
          <a:prstGeom prst="rect">
            <a:avLst/>
          </a:prstGeom>
        </p:spPr>
      </p:pic>
      <p:sp>
        <p:nvSpPr>
          <p:cNvPr id="7" name="CasellaDiTesto 6">
            <a:extLst>
              <a:ext uri="{FF2B5EF4-FFF2-40B4-BE49-F238E27FC236}">
                <a16:creationId xmlns:a16="http://schemas.microsoft.com/office/drawing/2014/main" id="{1D5F6ED5-1541-4CAF-AB11-467701FBC1A1}"/>
              </a:ext>
            </a:extLst>
          </p:cNvPr>
          <p:cNvSpPr txBox="1"/>
          <p:nvPr/>
        </p:nvSpPr>
        <p:spPr>
          <a:xfrm>
            <a:off x="6320118" y="5719482"/>
            <a:ext cx="2483223"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Centrale Geotermica ad acqua dominante</a:t>
            </a:r>
          </a:p>
        </p:txBody>
      </p:sp>
      <p:sp>
        <p:nvSpPr>
          <p:cNvPr id="9" name="CasellaDiTesto 8">
            <a:extLst>
              <a:ext uri="{FF2B5EF4-FFF2-40B4-BE49-F238E27FC236}">
                <a16:creationId xmlns:a16="http://schemas.microsoft.com/office/drawing/2014/main" id="{B13F0CFD-29F5-412B-89C9-961ECE1742B1}"/>
              </a:ext>
            </a:extLst>
          </p:cNvPr>
          <p:cNvSpPr txBox="1"/>
          <p:nvPr/>
        </p:nvSpPr>
        <p:spPr>
          <a:xfrm>
            <a:off x="9250420" y="5719481"/>
            <a:ext cx="2483223" cy="461665"/>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Centrale Geotermica a vapore dominante</a:t>
            </a:r>
          </a:p>
        </p:txBody>
      </p:sp>
      <p:sp>
        <p:nvSpPr>
          <p:cNvPr id="11" name="CasellaDiTesto 10">
            <a:extLst>
              <a:ext uri="{FF2B5EF4-FFF2-40B4-BE49-F238E27FC236}">
                <a16:creationId xmlns:a16="http://schemas.microsoft.com/office/drawing/2014/main" id="{3C3DB888-AECC-48B8-A972-D02BCCC87DD7}"/>
              </a:ext>
            </a:extLst>
          </p:cNvPr>
          <p:cNvSpPr txBox="1"/>
          <p:nvPr/>
        </p:nvSpPr>
        <p:spPr>
          <a:xfrm>
            <a:off x="7001435" y="3253938"/>
            <a:ext cx="4664847" cy="276999"/>
          </a:xfrm>
          <a:prstGeom prst="rect">
            <a:avLst/>
          </a:prstGeom>
          <a:noFill/>
        </p:spPr>
        <p:txBody>
          <a:bodyPr wrap="square" rtlCol="0">
            <a:spAutoFit/>
          </a:bodyPr>
          <a:lstStyle/>
          <a:p>
            <a:r>
              <a:rPr lang="it-IT" sz="1200" dirty="0">
                <a:latin typeface="Arial" panose="020B0604020202020204" pitchFamily="34" charset="0"/>
                <a:cs typeface="Arial" panose="020B0604020202020204" pitchFamily="34" charset="0"/>
              </a:rPr>
              <a:t>La prima centrale geotermica nel Mondo a Larderello in Toscana</a:t>
            </a:r>
          </a:p>
        </p:txBody>
      </p:sp>
    </p:spTree>
    <p:extLst>
      <p:ext uri="{BB962C8B-B14F-4D97-AF65-F5344CB8AC3E}">
        <p14:creationId xmlns:p14="http://schemas.microsoft.com/office/powerpoint/2010/main" val="3019208973"/>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213A22"/>
      </a:dk2>
      <a:lt2>
        <a:srgbClr val="E8E2E2"/>
      </a:lt2>
      <a:accent1>
        <a:srgbClr val="28B0B5"/>
      </a:accent1>
      <a:accent2>
        <a:srgbClr val="1BB67B"/>
      </a:accent2>
      <a:accent3>
        <a:srgbClr val="28B845"/>
      </a:accent3>
      <a:accent4>
        <a:srgbClr val="3EB91C"/>
      </a:accent4>
      <a:accent5>
        <a:srgbClr val="7DB026"/>
      </a:accent5>
      <a:accent6>
        <a:srgbClr val="ABA31A"/>
      </a:accent6>
      <a:hlink>
        <a:srgbClr val="5B8E2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Scia di vapore</Template>
  <TotalTime>170</TotalTime>
  <Words>726</Words>
  <Application>Microsoft Office PowerPoint</Application>
  <PresentationFormat>Widescreen</PresentationFormat>
  <Paragraphs>49</Paragraphs>
  <Slides>6</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vt:i4>
      </vt:variant>
    </vt:vector>
  </HeadingPairs>
  <TitlesOfParts>
    <vt:vector size="12" baseType="lpstr">
      <vt:lpstr>Arial</vt:lpstr>
      <vt:lpstr>Arial</vt:lpstr>
      <vt:lpstr>Avenir Next LT Pro</vt:lpstr>
      <vt:lpstr>Avenir Next LT Pro Light</vt:lpstr>
      <vt:lpstr>Georgia Pro Semibold</vt:lpstr>
      <vt:lpstr>RocaVTI</vt:lpstr>
      <vt:lpstr>I sistemi di energia sostenibile</vt:lpstr>
      <vt:lpstr>Energia Rinnovabile &amp; non Rinnovabile</vt:lpstr>
      <vt:lpstr>Energia Solare</vt:lpstr>
      <vt:lpstr>Energia Idraulica</vt:lpstr>
      <vt:lpstr>Energia Eolica</vt:lpstr>
      <vt:lpstr>Energia Geotermica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sistemi di energia sostenibile</dc:title>
  <dc:creator>Emanuele Carlini</dc:creator>
  <cp:lastModifiedBy>Emanuele Carlini</cp:lastModifiedBy>
  <cp:revision>5</cp:revision>
  <cp:lastPrinted>2022-01-05T15:09:31Z</cp:lastPrinted>
  <dcterms:created xsi:type="dcterms:W3CDTF">2022-01-04T14:14:18Z</dcterms:created>
  <dcterms:modified xsi:type="dcterms:W3CDTF">2022-01-05T15:34:39Z</dcterms:modified>
</cp:coreProperties>
</file>